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6"/>
  </p:notesMasterIdLst>
  <p:handoutMasterIdLst>
    <p:handoutMasterId r:id="rId17"/>
  </p:handoutMasterIdLst>
  <p:sldIdLst>
    <p:sldId id="312" r:id="rId5"/>
    <p:sldId id="323" r:id="rId6"/>
    <p:sldId id="324" r:id="rId7"/>
    <p:sldId id="325" r:id="rId8"/>
    <p:sldId id="326" r:id="rId9"/>
    <p:sldId id="327" r:id="rId10"/>
    <p:sldId id="328" r:id="rId11"/>
    <p:sldId id="330" r:id="rId12"/>
    <p:sldId id="329" r:id="rId13"/>
    <p:sldId id="331" r:id="rId14"/>
    <p:sldId id="297" r:id="rId1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F3CB09-D42E-46EE-A456-CDFD31620ECC}" v="29" dt="2024-08-03T04:02:47.648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 snapToObjects="1">
      <p:cViewPr varScale="1">
        <p:scale>
          <a:sx n="82" d="100"/>
          <a:sy n="82" d="100"/>
        </p:scale>
        <p:origin x="720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diggita.com/story.php?title=Ecco_tutte_le_offerte_per_il_Black_Friday_2017_su_Amazo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pedapatlorinihaswireddy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hopping-cart-next-to-a-black-friday-sale-sign-5632405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ingularityhub.com/2017/02/10/how-robots-helped-create-100000-jobs-at-amazon/" TargetMode="Externa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8/07/which-is-better-stock-outs-or-overstocks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arehouse-with-concrete-floors-4483610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logistics-truck-freight-train-877567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sz="24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Amazon Black Friday Rush:                                             Overseeing the E-Commerce Surge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9081B-E62B-3D85-43B7-7895D34C9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31768" y="3339679"/>
            <a:ext cx="3728464" cy="1301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21038-F6E7-C26F-8456-158E97321A2D}"/>
              </a:ext>
            </a:extLst>
          </p:cNvPr>
          <p:cNvSpPr txBox="1"/>
          <p:nvPr/>
        </p:nvSpPr>
        <p:spPr>
          <a:xfrm>
            <a:off x="7960232" y="5337110"/>
            <a:ext cx="39362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 </a:t>
            </a:r>
            <a:r>
              <a:rPr lang="en-US" sz="900" dirty="0">
                <a:hlinkClick r:id="rId5" tooltip="https://creativecommons.org/licenses/by/3.0/"/>
              </a:rPr>
              <a:t>CC BY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BAE9-4FEC-C1E0-3A02-11AA3689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</a:rPr>
              <a:t>              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69E6D-9908-AE22-D5F3-A2D37755B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 summary, effectively handling the Black Friday rush is essential for e-commerce giants like Amazon, considering the significant sales volume and customer demands during this peak period. This project highlights the significance of a holistic strategy that combines demand forecasting, warehouse optimization, and efficient delivery to address the complexities of Black Friday operations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3193A-6F56-6752-0FD1-D3C6FDB418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55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P. Nihaswi </a:t>
            </a:r>
          </a:p>
          <a:p>
            <a:r>
              <a:rPr lang="en-US" dirty="0">
                <a:hlinkClick r:id="rId3"/>
              </a:rPr>
              <a:t>pedapatlorinihaswireddy@gmail.com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11B4B-4FA3-40E5-4414-A46E08CE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br>
              <a:rPr lang="en-US" dirty="0"/>
            </a:br>
            <a:br>
              <a:rPr lang="en-US" dirty="0"/>
            </a:br>
            <a:r>
              <a:rPr lang="en-US" dirty="0"/>
              <a:t>         </a:t>
            </a:r>
            <a:r>
              <a:rPr lang="en-US" sz="2800" dirty="0">
                <a:solidFill>
                  <a:schemeClr val="tx1"/>
                </a:solidFill>
              </a:rPr>
              <a:t>INTRODUCTION</a:t>
            </a:r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88F97-AE4E-13C7-03FC-D03E3FC20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 Many stores offer highly promoted sale discounted prices and often open early sometimes as early as mid night or even thanks giving.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Investors closely monitor the marketing approaches adopted by different companies  to anticipate the profitability of the business.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Amazon establish internet platform sales &amp; strategic processing ecommerce delivery worldwide.</a:t>
            </a:r>
          </a:p>
          <a:p>
            <a:pPr algn="just"/>
            <a:r>
              <a:rPr lang="en-US" sz="1800" dirty="0">
                <a:solidFill>
                  <a:schemeClr val="tx1"/>
                </a:solidFill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1FC17-8DC3-4352-44ED-3A5AFB1F08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57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26424-E66A-23DC-88BB-BBDC17ACF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  </a:t>
            </a:r>
            <a:r>
              <a:rPr lang="en-US" sz="2800" dirty="0">
                <a:solidFill>
                  <a:schemeClr val="tx1"/>
                </a:solidFill>
              </a:rPr>
              <a:t>        </a:t>
            </a:r>
            <a:br>
              <a:rPr lang="en-US" sz="2800" dirty="0"/>
            </a:br>
            <a:r>
              <a:rPr lang="en-US" sz="2800" dirty="0"/>
              <a:t>       </a:t>
            </a:r>
            <a:r>
              <a:rPr lang="en-US" sz="2800" dirty="0">
                <a:solidFill>
                  <a:schemeClr val="tx1"/>
                </a:solidFill>
              </a:rPr>
              <a:t>objective and scope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E425A-916E-0CF7-6282-511C5038603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aim of this simulation is to create a thorough plan to manage the high demand during black Friday for an online retail company.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scope of this simulation covers three critical areas 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  Demand forecasting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   streamlined delivery                                    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 Ware house optimization</a:t>
            </a:r>
          </a:p>
          <a:p>
            <a:pPr algn="just"/>
            <a:endParaRPr lang="en-US" sz="1800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algn="just"/>
            <a:r>
              <a:rPr lang="en-US" sz="1800" dirty="0">
                <a:solidFill>
                  <a:schemeClr val="tx1"/>
                </a:solidFill>
              </a:rPr>
              <a:t>             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60BC738-D3C6-0B59-BE3C-48F955CF75F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088" r="19088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B2246-564F-6611-2721-26A828C1FB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A692C5-0B8C-12C1-F6C3-58E0E9807F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479524" y="1946049"/>
            <a:ext cx="2597269" cy="145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7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CD65-6428-F4F7-EF11-98464FE9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28689"/>
            <a:ext cx="7352522" cy="1301328"/>
          </a:xfrm>
        </p:spPr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</a:rPr>
              <a:t>     Problem statement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D33E6-44EB-2CFB-7497-6D796497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Forecasting demands : </a:t>
            </a:r>
            <a:r>
              <a:rPr lang="en-US" sz="1800" dirty="0">
                <a:solidFill>
                  <a:schemeClr val="tx1"/>
                </a:solidFill>
              </a:rPr>
              <a:t>demands for numerous products can pose challenges &amp; stock shortages or excess inventory.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Challenges in warehouse optimization : </a:t>
            </a:r>
            <a:r>
              <a:rPr lang="en-US" sz="1800" dirty="0">
                <a:solidFill>
                  <a:schemeClr val="tx1"/>
                </a:solidFill>
              </a:rPr>
              <a:t>large numbers of orders may strain picking systems  orders processing efficiency without proper optimization.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b="1" dirty="0">
                <a:solidFill>
                  <a:schemeClr val="tx1"/>
                </a:solidFill>
              </a:rPr>
              <a:t>Issues with logistics coordination  </a:t>
            </a:r>
            <a:r>
              <a:rPr lang="en-US" sz="1800" dirty="0">
                <a:solidFill>
                  <a:schemeClr val="tx1"/>
                </a:solidFill>
              </a:rPr>
              <a:t>fulfilling delivery commitments prove to be difficult impacting customer contentment.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1C016-0627-13BB-F33C-69A13EB36F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365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3B24-4126-C830-13BE-75FD0A8EEC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          methodology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19A5359-00FD-9508-D3A2-5019C9658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Utilized advanced analytics machine learning models automated warehouse systems and route optimization software to enhance demand forecasting warehouse efficiency and delivery coordination.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AEF91-FDE5-6976-33B2-47A96B84762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25200" y="457200"/>
            <a:ext cx="1066800" cy="471488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943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770E-10C7-28FB-2E80-BC5DC6C84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331470"/>
            <a:ext cx="6583680" cy="718186"/>
          </a:xfrm>
        </p:spPr>
        <p:txBody>
          <a:bodyPr/>
          <a:lstStyle/>
          <a:p>
            <a:pPr algn="just"/>
            <a:r>
              <a:rPr lang="en-US" sz="2800" dirty="0">
                <a:solidFill>
                  <a:schemeClr val="tx1"/>
                </a:solidFill>
              </a:rPr>
              <a:t>       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Demands forecasting</a:t>
            </a:r>
            <a:r>
              <a:rPr lang="en-US" sz="2000" b="0" dirty="0">
                <a:solidFill>
                  <a:schemeClr val="tx1"/>
                </a:solidFill>
              </a:rPr>
              <a:t>                            </a:t>
            </a:r>
            <a:endParaRPr lang="en-US" sz="1800" b="0" dirty="0">
              <a:solidFill>
                <a:schemeClr val="tx1"/>
              </a:solidFill>
            </a:endParaRP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9211C7D-6409-B64B-723F-DEA095915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645795" y="1608752"/>
            <a:ext cx="6395227" cy="32067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C0F37-D622-E79C-F252-F58BBD25BF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24831-8CD0-CF5F-F763-EFE96F147930}"/>
              </a:ext>
            </a:extLst>
          </p:cNvPr>
          <p:cNvSpPr txBox="1"/>
          <p:nvPr/>
        </p:nvSpPr>
        <p:spPr>
          <a:xfrm>
            <a:off x="5100320" y="5216053"/>
            <a:ext cx="4329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50054-44C0-7BFE-54EA-4EB2AA6BD946}"/>
              </a:ext>
            </a:extLst>
          </p:cNvPr>
          <p:cNvSpPr txBox="1"/>
          <p:nvPr/>
        </p:nvSpPr>
        <p:spPr>
          <a:xfrm>
            <a:off x="-449580" y="4523555"/>
            <a:ext cx="8414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endParaRPr lang="en-US" dirty="0">
              <a:solidFill>
                <a:schemeClr val="tx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Implemented machine learning models to predict product demand </a:t>
            </a:r>
          </a:p>
          <a:p>
            <a:pPr lvl="1" algn="just"/>
            <a:r>
              <a:rPr lang="en-US" dirty="0">
                <a:solidFill>
                  <a:schemeClr val="tx1"/>
                </a:solidFill>
              </a:rPr>
              <a:t>      accurately  reducing stockouts and overstocking.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CE753F-00DC-08D2-C0C5-421D0ADE90AC}"/>
              </a:ext>
            </a:extLst>
          </p:cNvPr>
          <p:cNvSpPr txBox="1"/>
          <p:nvPr/>
        </p:nvSpPr>
        <p:spPr>
          <a:xfrm>
            <a:off x="-1041400" y="6608763"/>
            <a:ext cx="4344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technofaq.org/posts/2018/07/which-is-better-stock-outs-or-overstock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987113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3764188C-E9C1-A0F9-DCD7-66B9D77FD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</a:t>
            </a:r>
            <a:r>
              <a:rPr lang="en-US" sz="2800" dirty="0">
                <a:solidFill>
                  <a:schemeClr val="tx1"/>
                </a:solidFill>
              </a:rPr>
              <a:t>warehouse optimization</a:t>
            </a:r>
            <a:endParaRPr lang="en-US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265D8E04-CAF5-B8EB-503D-E6FD76ABA5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1550988" y="2340769"/>
            <a:ext cx="5829300" cy="3886200"/>
          </a:xfrm>
        </p:spPr>
      </p:pic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CAE3BDAA-ABE4-1755-3204-6568A81E10A5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Enhanced warehouse operations with automated systems and optimized layouts increasing picking and packing efficiency.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D8AE5-E6B3-21AC-6D38-DB3A954AF8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3D933-9796-B2E3-65F2-FF5117A936E6}"/>
              </a:ext>
            </a:extLst>
          </p:cNvPr>
          <p:cNvSpPr txBox="1"/>
          <p:nvPr/>
        </p:nvSpPr>
        <p:spPr>
          <a:xfrm>
            <a:off x="1008468" y="6042025"/>
            <a:ext cx="63952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89488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42C189-18D5-082C-A851-9B15BDC23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440" y="928688"/>
            <a:ext cx="6248400" cy="1067752"/>
          </a:xfrm>
        </p:spPr>
        <p:txBody>
          <a:bodyPr/>
          <a:lstStyle/>
          <a:p>
            <a:pPr algn="r"/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Challenge and solutions  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7CB760-0E6B-E4AB-B2AC-26F67796C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02425" y="1760146"/>
            <a:ext cx="7965460" cy="349769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r>
              <a:rPr lang="en-US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1.Demand Forecasting Issues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endParaRPr lang="en-US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9728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Data Quality and Availability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just"/>
            <a:r>
              <a:rPr lang="en-US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Issue: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incomplete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or inaccurate historical sales data can hinder the development of reliable forecasting models</a:t>
            </a:r>
          </a:p>
          <a:p>
            <a:pPr algn="just"/>
            <a:r>
              <a:rPr lang="en-US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Resolution:</a:t>
            </a:r>
            <a:r>
              <a:rPr lang="en-US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Ensure data quality by cleansing and validating historical sales data. Incorporate market trends and consumer sentiment analysis to enrich the date 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r>
              <a:rPr lang="en-US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Warehouse Efficiency</a:t>
            </a:r>
            <a:r>
              <a:rPr lang="en-US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07000"/>
              </a:lnSpc>
              <a:spcBef>
                <a:spcPts val="0"/>
              </a:spcBef>
            </a:pPr>
            <a:endParaRPr lang="en-US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Problems Picking and Packing Efficiency:</a:t>
            </a:r>
            <a:endParaRPr lang="en-US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Problem</a:t>
            </a:r>
            <a:r>
              <a:rPr lang="en-US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High order volumes can overwhelm manual picking and packing processes, leading to delays and errors. </a:t>
            </a:r>
            <a:endParaRPr lang="en-US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solution:</a:t>
            </a:r>
            <a:r>
              <a:rPr lang="en-US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Deploy automated picking systems, such as robotic pickers and conveyor belts, to increase efficiency</a:t>
            </a: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9728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75148-A6FC-D026-5F2B-960C6B80A2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3241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6792EB0A-F47E-87CC-6223-36B7603C5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dirty="0">
                <a:solidFill>
                  <a:schemeClr val="tx1"/>
                </a:solidFill>
              </a:rPr>
              <a:t>Logistics coordination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D3419-46FF-58D9-4421-39AB2B21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09614C4-D2B1-AD87-FF17-2933F44A8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6762" y="2618132"/>
            <a:ext cx="4079748" cy="238506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Streamlined delivery processes using route optimization software and strong carrier partnership to ensure timely and cost effective deliveries.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13DF2B-698C-C310-046A-32E279B26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/>
        </p:blipFill>
        <p:spPr>
          <a:xfrm>
            <a:off x="5183188" y="1096983"/>
            <a:ext cx="6242050" cy="4408447"/>
          </a:xfrm>
        </p:spPr>
      </p:pic>
    </p:spTree>
    <p:extLst>
      <p:ext uri="{BB962C8B-B14F-4D97-AF65-F5344CB8AC3E}">
        <p14:creationId xmlns:p14="http://schemas.microsoft.com/office/powerpoint/2010/main" val="37652669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{B11B80CC-721E-4C8C-9CB9-280AB24D059F}tf78438558_win32</Template>
  <TotalTime>732</TotalTime>
  <Words>467</Words>
  <Application>Microsoft Office PowerPoint</Application>
  <PresentationFormat>Widescreen</PresentationFormat>
  <Paragraphs>59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Calibri</vt:lpstr>
      <vt:lpstr>Sabon Next LT</vt:lpstr>
      <vt:lpstr>Times New Roman</vt:lpstr>
      <vt:lpstr>Custom</vt:lpstr>
      <vt:lpstr>The Amazon Black Friday Rush:                                             Overseeing the E-Commerce Surge</vt:lpstr>
      <vt:lpstr>           INTRODUCTION  </vt:lpstr>
      <vt:lpstr>                    objective and scope</vt:lpstr>
      <vt:lpstr>     Problem statement  </vt:lpstr>
      <vt:lpstr>          methodology</vt:lpstr>
      <vt:lpstr>         Demands forecasting                            </vt:lpstr>
      <vt:lpstr>       warehouse optimization</vt:lpstr>
      <vt:lpstr>      Challenge and solutions   </vt:lpstr>
      <vt:lpstr>Logistics coordination</vt:lpstr>
      <vt:lpstr>                conclusion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pedapatlori nihaswi reddy</dc:creator>
  <cp:lastModifiedBy>pedapatlori nihaswi reddy</cp:lastModifiedBy>
  <cp:revision>2</cp:revision>
  <dcterms:created xsi:type="dcterms:W3CDTF">2024-08-02T04:20:23Z</dcterms:created>
  <dcterms:modified xsi:type="dcterms:W3CDTF">2024-08-03T07:06:20Z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